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352" r:id="rId6"/>
    <p:sldId id="280" r:id="rId7"/>
    <p:sldId id="1020" r:id="rId8"/>
    <p:sldId id="289" r:id="rId9"/>
    <p:sldId id="1021" r:id="rId10"/>
    <p:sldId id="1022" r:id="rId11"/>
    <p:sldId id="1024" r:id="rId12"/>
    <p:sldId id="1023" r:id="rId13"/>
    <p:sldId id="1026" r:id="rId14"/>
    <p:sldId id="1027" r:id="rId15"/>
    <p:sldId id="1025" r:id="rId1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B622A-7B5A-492B-B207-B224102104B1}" v="5" dt="2021-02-27T05:25:27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1"/>
    <p:restoredTop sz="94686"/>
  </p:normalViewPr>
  <p:slideViewPr>
    <p:cSldViewPr snapToGrid="0">
      <p:cViewPr varScale="1">
        <p:scale>
          <a:sx n="86" d="100"/>
          <a:sy n="86" d="100"/>
        </p:scale>
        <p:origin x="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D175D-8FAB-4CAF-8DDD-819C8491D8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FED49F-27C4-4927-B5BB-0195DE371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5B102-FD97-41D8-A75C-D71D8387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EDFA7-F364-4CAC-A980-7C1FF853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ED293-63B9-45A6-8C1D-C04321C5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2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CCDF-E92E-4962-A155-BDE9B571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BC75E-7023-49BC-B9B3-5FC9215AC7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5C05D-41F2-4FF3-BFDD-BBF9FAB51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88B7E-578E-4E67-8877-2D18FF5B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EE82D-C534-4888-936C-27705E7DA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9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055BD4-A1A7-4B7E-BFE5-EFC4811E0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74EEE-D3F4-49FC-B784-799025414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53A61-D408-4D9F-81B3-3E18F6E3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4FAB9-D0CE-4C51-AB97-EA97AD57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77FE9-7540-4538-8408-CE1F0C488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71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ACD7BB-2750-415D-B1C4-3272CF7543B0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10366" r="69140" b="40394"/>
          <a:stretch/>
        </p:blipFill>
        <p:spPr bwMode="auto">
          <a:xfrm>
            <a:off x="-1" y="6092411"/>
            <a:ext cx="1837343" cy="765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042E40-9D4A-4112-9F02-2BCA4A8ADDB2}"/>
              </a:ext>
            </a:extLst>
          </p:cNvPr>
          <p:cNvCxnSpPr>
            <a:cxnSpLocks/>
          </p:cNvCxnSpPr>
          <p:nvPr userDrawn="1"/>
        </p:nvCxnSpPr>
        <p:spPr>
          <a:xfrm>
            <a:off x="0" y="6065865"/>
            <a:ext cx="12192000" cy="0"/>
          </a:xfrm>
          <a:prstGeom prst="line">
            <a:avLst/>
          </a:prstGeom>
          <a:ln w="19050">
            <a:solidFill>
              <a:srgbClr val="184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034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B0AD1-0A89-40B3-9509-CD8CBA2010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4ED04-384F-4E6A-B0DB-85B0371C498E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10366" r="69140" b="40394"/>
          <a:stretch/>
        </p:blipFill>
        <p:spPr bwMode="auto">
          <a:xfrm>
            <a:off x="-1" y="6092411"/>
            <a:ext cx="1837343" cy="765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AC87F9D-DC97-464A-BCC9-6BC31862193D}"/>
              </a:ext>
            </a:extLst>
          </p:cNvPr>
          <p:cNvCxnSpPr>
            <a:cxnSpLocks/>
          </p:cNvCxnSpPr>
          <p:nvPr userDrawn="1"/>
        </p:nvCxnSpPr>
        <p:spPr>
          <a:xfrm>
            <a:off x="0" y="6065865"/>
            <a:ext cx="12192000" cy="0"/>
          </a:xfrm>
          <a:prstGeom prst="line">
            <a:avLst/>
          </a:prstGeom>
          <a:ln w="19050">
            <a:solidFill>
              <a:srgbClr val="184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79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EB98-60A3-495F-BEC2-A969E93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5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EB98-60A3-495F-BEC2-A969E93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6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EB98-60A3-495F-BEC2-A969E93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09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EB98-60A3-495F-BEC2-A969E93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9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EB98-60A3-495F-BEC2-A969E93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6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EB98-60A3-495F-BEC2-A969E93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8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6D50-99EE-448D-AA77-37D8D270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956A-D484-460E-9E2D-B2E618C83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B2A3B-740C-4891-8016-DAD273CC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3103B-015D-4089-BFF3-3636248C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18784-0772-456D-8D70-7F1A7025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0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EB98-60A3-495F-BEC2-A969E93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8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EB98-60A3-495F-BEC2-A969E93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6EB98-60A3-495F-BEC2-A969E93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884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4CE5-3944-4B79-A73E-3E0BF4E88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96" y="203200"/>
            <a:ext cx="10515600" cy="1325563"/>
          </a:xfrm>
        </p:spPr>
        <p:txBody>
          <a:bodyPr/>
          <a:lstStyle>
            <a:lvl1pPr>
              <a:defRPr b="1">
                <a:solidFill>
                  <a:srgbClr val="1846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94980-2FA2-4D26-A97E-A0FB63127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5600"/>
            <a:ext cx="10515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21ACE-2CA7-4B57-9600-1B424ABF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811" y="6292643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5B0AD1-0A89-40B3-9509-CD8CBA20104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542272-6432-457F-BE71-71ECAEB6001A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" t="10366" r="69140" b="40394"/>
          <a:stretch/>
        </p:blipFill>
        <p:spPr bwMode="auto">
          <a:xfrm>
            <a:off x="-1" y="6092411"/>
            <a:ext cx="1837343" cy="7655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FE00CB-A908-4FA2-A37D-F1967D5C9553}"/>
              </a:ext>
            </a:extLst>
          </p:cNvPr>
          <p:cNvCxnSpPr>
            <a:cxnSpLocks/>
          </p:cNvCxnSpPr>
          <p:nvPr userDrawn="1"/>
        </p:nvCxnSpPr>
        <p:spPr>
          <a:xfrm>
            <a:off x="0" y="6065865"/>
            <a:ext cx="12192000" cy="0"/>
          </a:xfrm>
          <a:prstGeom prst="line">
            <a:avLst/>
          </a:prstGeom>
          <a:ln w="19050">
            <a:solidFill>
              <a:srgbClr val="1846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23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6A0CA-2A96-4072-86C7-BED5FC13E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DD12F-C6D6-4FEF-92B4-3F3EEA7C3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857DA-AE40-4397-B5DF-97453BAAC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B9397-744C-4CF2-BA82-6BBD7392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F4E40-300C-4383-B54F-9423A20E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5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CFABC-44A8-447F-B745-CDEC3792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CC506-F9D0-4B15-A0BC-3B15D557A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A6A337-CE0D-42D6-96AB-6E081B7E6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B7205-4E4E-4404-8B15-DB3ACB714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25D58-34AA-46AB-8739-01874D4F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25F9-5567-4686-8B2C-698B7842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6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A37A5-839A-40EB-9AD0-14AF1E1B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1455B-BACB-432A-9064-FF8BC06C1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3148DE-5833-47C0-BA86-B6C208F90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E6C0C-72AD-45A3-A53F-0B83A48A1C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3BDFBD-7B0A-45A5-B7DB-D648794FB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3FA611-DCB7-4AF3-B90E-371D65D74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272CDD-79B4-4E2B-AFE1-7ADB8DF39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74FBA5-44E9-43FD-B34A-74AE782CF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A6A94-8F21-4456-9BAA-F1637F0E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0D052-3755-4AC2-911C-5DC798965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3AC16-55CF-496F-A4F6-4EAAE9028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6E301-A94C-4506-93A6-B6D96821B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8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A1F49-8D22-4F67-95B7-AFD279FDD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B80DA2-86DA-4E90-9E57-BD92B7E0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0182B-00D0-4AB8-A706-BFC81B8A6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2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73CE3-1BE3-4CEF-90B2-63C22CD2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12F29-41CE-4AEE-AE49-30E41D912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DD3C7-CE2A-45A9-B869-CBC23127AA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1DC94-8DB8-4555-B4CA-70C14D32C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9BAE24-9F26-4416-99C5-E0ACFBD0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895429-61F5-4D4C-B72D-927FC3CB7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3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912A6-6222-4D73-94B6-ACFAF859B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25105-0228-498D-98F4-C667E53439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994CB8-E82C-4B52-B78A-74C2C06B3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C62ED-A224-4B37-9752-8C55ED9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0EAFDF-2A39-4085-BC34-28F69B16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9EFAA-8E8F-462F-8D93-6BA3B468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49817E-E1E6-4A48-9111-1CED1F30B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B79F1-7DEF-431D-8467-8FF5CDE58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9A09C-9B6C-4307-A6EC-5AD94953C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707C0-AF8B-4727-9E42-216B00F05ED1}" type="datetimeFigureOut">
              <a:rPr lang="en-US" smtClean="0"/>
              <a:t>2/28/2021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DD7E22-8FEC-42ED-A968-3A0757F9C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838EA-0DC4-4007-AFF0-822190D47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6AD56-57F1-4198-88B2-48E0CC00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5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EB98-60A3-495F-BEC2-A969E938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1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AC35F0D-F5D3-C440-9D5E-FD7E28DB92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9611A6-4873-D74B-BE4F-6B62B67544F3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1381987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9CAEE3-2E9E-A042-8D71-0AD437F4B018}"/>
              </a:ext>
            </a:extLst>
          </p:cNvPr>
          <p:cNvCxnSpPr>
            <a:cxnSpLocks/>
          </p:cNvCxnSpPr>
          <p:nvPr/>
        </p:nvCxnSpPr>
        <p:spPr>
          <a:xfrm>
            <a:off x="408960" y="1718563"/>
            <a:ext cx="1841062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06E4A232-62C9-CE44-AF73-B8CC370531FE}"/>
              </a:ext>
            </a:extLst>
          </p:cNvPr>
          <p:cNvSpPr txBox="1">
            <a:spLocks/>
          </p:cNvSpPr>
          <p:nvPr/>
        </p:nvSpPr>
        <p:spPr>
          <a:xfrm>
            <a:off x="295975" y="2181793"/>
            <a:ext cx="11277244" cy="36326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cap="all" spc="700" baseline="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pc="600"/>
              <a:t>DDC NOT-FOR-PROFIT</a:t>
            </a:r>
          </a:p>
          <a:p>
            <a:pPr algn="l"/>
            <a:r>
              <a:rPr lang="en-US" spc="600"/>
              <a:t>REIMBURSEMENT PROGRAM (NRP)</a:t>
            </a:r>
          </a:p>
          <a:p>
            <a:pPr algn="l"/>
            <a:endParaRPr lang="en-US" spc="600"/>
          </a:p>
          <a:p>
            <a:pPr algn="l"/>
            <a:r>
              <a:rPr lang="en-US" spc="600"/>
              <a:t>INFORMATION FORUM</a:t>
            </a:r>
          </a:p>
          <a:p>
            <a:pPr algn="l"/>
            <a:endParaRPr lang="en-US" sz="2500" spc="600"/>
          </a:p>
          <a:p>
            <a:pPr algn="l"/>
            <a:r>
              <a:rPr lang="en-US" sz="2500" spc="600"/>
              <a:t>MARCH 1, 2021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F47010-5667-5A40-955A-C34DC7672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0" y="703656"/>
            <a:ext cx="1799464" cy="427372"/>
          </a:xfrm>
          <a:prstGeom prst="rect">
            <a:avLst/>
          </a:prstGeom>
        </p:spPr>
      </p:pic>
      <p:sp>
        <p:nvSpPr>
          <p:cNvPr id="13" name="Rectangle 109">
            <a:extLst>
              <a:ext uri="{FF2B5EF4-FFF2-40B4-BE49-F238E27FC236}">
                <a16:creationId xmlns:a16="http://schemas.microsoft.com/office/drawing/2014/main" id="{3C415244-6447-47D9-87AA-2425E5825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010" y="6277655"/>
            <a:ext cx="37162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10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David J. Varoli, Esq.</a:t>
            </a:r>
          </a:p>
          <a:p>
            <a:r>
              <a:rPr lang="en-US" sz="110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Deputy Commissioner, Law Division, &amp; General Counsel</a:t>
            </a:r>
          </a:p>
        </p:txBody>
      </p:sp>
      <p:sp>
        <p:nvSpPr>
          <p:cNvPr id="14" name="Rectangle 109">
            <a:extLst>
              <a:ext uri="{FF2B5EF4-FFF2-40B4-BE49-F238E27FC236}">
                <a16:creationId xmlns:a16="http://schemas.microsoft.com/office/drawing/2014/main" id="{6E2C4891-5422-4B40-A97E-FF2992E4F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60" y="6277655"/>
            <a:ext cx="17678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buClrTx/>
            </a:pPr>
            <a:r>
              <a:rPr lang="en-US" sz="110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Jamie Torres-Springer</a:t>
            </a:r>
            <a:endParaRPr lang="en-US" sz="1100" b="0" i="0" dirty="0">
              <a:solidFill>
                <a:schemeClr val="bg1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  <a:p>
            <a:pPr defTabSz="685800">
              <a:buClrTx/>
            </a:pPr>
            <a:r>
              <a:rPr lang="en-US" sz="1100" b="0" i="0" dirty="0">
                <a:solidFill>
                  <a:schemeClr val="bg1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First Deputy Commissioner</a:t>
            </a:r>
          </a:p>
        </p:txBody>
      </p:sp>
    </p:spTree>
    <p:extLst>
      <p:ext uri="{BB962C8B-B14F-4D97-AF65-F5344CB8AC3E}">
        <p14:creationId xmlns:p14="http://schemas.microsoft.com/office/powerpoint/2010/main" val="87859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93AF95-E2BD-5644-8007-49693E99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6" y="313553"/>
            <a:ext cx="9402660" cy="14677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solidFill>
                  <a:schemeClr val="bg1"/>
                </a:solidFill>
                <a:latin typeface="Franklin Gothic Demi"/>
              </a:rPr>
              <a:t>Next Steps:</a:t>
            </a:r>
          </a:p>
          <a:p>
            <a:pPr lvl="0"/>
            <a:r>
              <a:rPr lang="en-US" sz="3600" dirty="0">
                <a:solidFill>
                  <a:schemeClr val="bg1"/>
                </a:solidFill>
                <a:latin typeface="Franklin Gothic Demi"/>
              </a:rPr>
              <a:t> </a:t>
            </a:r>
          </a:p>
          <a:p>
            <a:pPr lvl="0"/>
            <a:endParaRPr lang="en-US" sz="3600" dirty="0">
              <a:solidFill>
                <a:schemeClr val="bg1"/>
              </a:solidFill>
              <a:latin typeface="Franklin Gothic Demi"/>
            </a:endParaRPr>
          </a:p>
          <a:p>
            <a:pPr lvl="0"/>
            <a:endParaRPr lang="en-US" sz="3600" dirty="0">
              <a:solidFill>
                <a:schemeClr val="bg1"/>
              </a:solidFill>
              <a:latin typeface="Franklin Gothic Dem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F4270C-A5F4-4746-8A74-A3233AD5937D}"/>
              </a:ext>
            </a:extLst>
          </p:cNvPr>
          <p:cNvSpPr/>
          <p:nvPr/>
        </p:nvSpPr>
        <p:spPr>
          <a:xfrm>
            <a:off x="3482267" y="1328332"/>
            <a:ext cx="7758648" cy="4355291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1. Review DDC’s NRP Handbook  </a:t>
            </a:r>
          </a:p>
          <a:p>
            <a:r>
              <a:rPr lang="en-US" sz="40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   and website for more details.</a:t>
            </a:r>
          </a:p>
          <a:p>
            <a:r>
              <a:rPr lang="en-US" sz="40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2. Complete </a:t>
            </a:r>
            <a:r>
              <a:rPr lang="en-US" sz="4000" u="sng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all</a:t>
            </a:r>
            <a:r>
              <a:rPr lang="en-US" sz="40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checklist items for </a:t>
            </a:r>
          </a:p>
          <a:p>
            <a:r>
              <a:rPr lang="en-US" sz="40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   each project stage.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4134118" y="2056499"/>
            <a:ext cx="6825803" cy="3698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C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4637BD-03F7-8947-B80B-82A8E9B20771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10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3" name="Graphic 2" descr="Clipboard with solid fill">
            <a:extLst>
              <a:ext uri="{FF2B5EF4-FFF2-40B4-BE49-F238E27FC236}">
                <a16:creationId xmlns:a16="http://schemas.microsoft.com/office/drawing/2014/main" id="{7E72A4B7-AB49-408A-95B5-529EE964AF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0165" y="2039017"/>
            <a:ext cx="2141788" cy="241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87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816030-3B9F-3049-9827-34F6AD23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1F11018-D223-6049-AB52-05DF036E8C03}"/>
              </a:ext>
            </a:extLst>
          </p:cNvPr>
          <p:cNvSpPr txBox="1">
            <a:spLocks/>
          </p:cNvSpPr>
          <p:nvPr/>
        </p:nvSpPr>
        <p:spPr>
          <a:xfrm>
            <a:off x="295976" y="658237"/>
            <a:ext cx="6786749" cy="149253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4000" dirty="0">
                <a:solidFill>
                  <a:sysClr val="window" lastClr="FFFFFF"/>
                </a:solidFill>
                <a:latin typeface="Franklin Gothic Demi"/>
              </a:rPr>
              <a:t>Thank you for joining us on this webinar. </a:t>
            </a:r>
            <a:br>
              <a:rPr lang="en-US" sz="4000" dirty="0">
                <a:solidFill>
                  <a:sysClr val="window" lastClr="FFFFFF"/>
                </a:solidFill>
                <a:latin typeface="Franklin Gothic Demi"/>
              </a:rPr>
            </a:br>
            <a:endParaRPr kumimoji="0" lang="en-US" sz="4000" b="0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Demi"/>
              <a:ea typeface="+mj-ea"/>
              <a:cs typeface="+mj-cs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86F33E-5D13-504F-8B93-FFBA2DE1F749}"/>
              </a:ext>
            </a:extLst>
          </p:cNvPr>
          <p:cNvSpPr txBox="1">
            <a:spLocks/>
          </p:cNvSpPr>
          <p:nvPr/>
        </p:nvSpPr>
        <p:spPr>
          <a:xfrm>
            <a:off x="297176" y="2346996"/>
            <a:ext cx="8040911" cy="34144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DDC Law is here to help. 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Let’s keep in touch.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Q &amp; A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F3BA62-8FB7-8E4B-9BF5-B8F960E47595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841062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9F31DA6-CEAA-2F4D-8B28-C4E6C78171F0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11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59087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816030-3B9F-3049-9827-34F6AD23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1F11018-D223-6049-AB52-05DF036E8C03}"/>
              </a:ext>
            </a:extLst>
          </p:cNvPr>
          <p:cNvSpPr txBox="1">
            <a:spLocks/>
          </p:cNvSpPr>
          <p:nvPr/>
        </p:nvSpPr>
        <p:spPr>
          <a:xfrm>
            <a:off x="295976" y="658237"/>
            <a:ext cx="4598753" cy="149253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Welcome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86F33E-5D13-504F-8B93-FFBA2DE1F749}"/>
              </a:ext>
            </a:extLst>
          </p:cNvPr>
          <p:cNvSpPr txBox="1">
            <a:spLocks/>
          </p:cNvSpPr>
          <p:nvPr/>
        </p:nvSpPr>
        <p:spPr>
          <a:xfrm>
            <a:off x="297177" y="2056499"/>
            <a:ext cx="6304860" cy="14925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prstClr val="white"/>
                </a:solidFill>
                <a:latin typeface="Franklin Gothic Book"/>
              </a:rPr>
              <a:t>TODAY’S SPEAKERS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F3BA62-8FB7-8E4B-9BF5-B8F960E47595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841062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9F31DA6-CEAA-2F4D-8B28-C4E6C78171F0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2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481531-165D-074D-BB54-2259208155CF}"/>
              </a:ext>
            </a:extLst>
          </p:cNvPr>
          <p:cNvSpPr/>
          <p:nvPr/>
        </p:nvSpPr>
        <p:spPr>
          <a:xfrm>
            <a:off x="408959" y="2802767"/>
            <a:ext cx="3653307" cy="1904461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David </a:t>
            </a:r>
            <a:r>
              <a:rPr lang="en-US" sz="4000" dirty="0" err="1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Varoli</a:t>
            </a:r>
            <a:endParaRPr lang="en-US" sz="4000" dirty="0">
              <a:solidFill>
                <a:srgbClr val="0000CC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A15E9A-8E9A-DF4F-AF92-77D7F0BB08A7}"/>
              </a:ext>
            </a:extLst>
          </p:cNvPr>
          <p:cNvSpPr/>
          <p:nvPr/>
        </p:nvSpPr>
        <p:spPr>
          <a:xfrm>
            <a:off x="4248446" y="2802767"/>
            <a:ext cx="3653307" cy="1904462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Irene </a:t>
            </a:r>
            <a:r>
              <a:rPr lang="en-US" sz="4000" dirty="0" err="1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Kaptzis</a:t>
            </a:r>
            <a:endParaRPr lang="en-US" sz="4000" dirty="0">
              <a:solidFill>
                <a:srgbClr val="0000CC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BCDEA9-9F39-E643-854D-63E5BFC86D2A}"/>
              </a:ext>
            </a:extLst>
          </p:cNvPr>
          <p:cNvSpPr/>
          <p:nvPr/>
        </p:nvSpPr>
        <p:spPr>
          <a:xfrm>
            <a:off x="8087933" y="2802767"/>
            <a:ext cx="3653307" cy="1904462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Kathy </a:t>
            </a:r>
            <a:r>
              <a:rPr lang="en-US" sz="4000" dirty="0" err="1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Tuznik</a:t>
            </a:r>
            <a:endParaRPr lang="en-US" sz="4000" dirty="0">
              <a:solidFill>
                <a:srgbClr val="0000CC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8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9816030-3B9F-3049-9827-34F6AD23B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1F11018-D223-6049-AB52-05DF036E8C03}"/>
              </a:ext>
            </a:extLst>
          </p:cNvPr>
          <p:cNvSpPr txBox="1">
            <a:spLocks/>
          </p:cNvSpPr>
          <p:nvPr/>
        </p:nvSpPr>
        <p:spPr>
          <a:xfrm>
            <a:off x="295976" y="658236"/>
            <a:ext cx="4598753" cy="285273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all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Franklin Gothic Demi"/>
                <a:ea typeface="+mj-ea"/>
                <a:cs typeface="+mj-cs"/>
              </a:rPr>
              <a:t>Introduction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086F33E-5D13-504F-8B93-FFBA2DE1F749}"/>
              </a:ext>
            </a:extLst>
          </p:cNvPr>
          <p:cNvSpPr txBox="1">
            <a:spLocks/>
          </p:cNvSpPr>
          <p:nvPr/>
        </p:nvSpPr>
        <p:spPr>
          <a:xfrm>
            <a:off x="5477436" y="556702"/>
            <a:ext cx="6304860" cy="47493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000" b="0" i="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Aft>
                <a:spcPts val="2400"/>
              </a:spcAft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What is DDC?</a:t>
            </a:r>
          </a:p>
          <a:p>
            <a:pPr lvl="0">
              <a:spcAft>
                <a:spcPts val="2400"/>
              </a:spcAft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My project is in the city budget, so how did it get here?</a:t>
            </a:r>
          </a:p>
          <a:p>
            <a:pPr lvl="0">
              <a:spcAft>
                <a:spcPts val="2400"/>
              </a:spcAft>
            </a:pPr>
            <a:r>
              <a:rPr lang="en-US" sz="5000" dirty="0">
                <a:solidFill>
                  <a:prstClr val="white"/>
                </a:solidFill>
                <a:latin typeface="Franklin Gothic Book"/>
              </a:rPr>
              <a:t>When do I get my money?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4F3BA62-8FB7-8E4B-9BF5-B8F960E47595}"/>
              </a:ext>
            </a:extLst>
          </p:cNvPr>
          <p:cNvCxnSpPr>
            <a:cxnSpLocks/>
          </p:cNvCxnSpPr>
          <p:nvPr/>
        </p:nvCxnSpPr>
        <p:spPr>
          <a:xfrm>
            <a:off x="408960" y="462013"/>
            <a:ext cx="1841062" cy="0"/>
          </a:xfrm>
          <a:prstGeom prst="line">
            <a:avLst/>
          </a:prstGeom>
          <a:noFill/>
          <a:ln w="50800" cap="flat" cmpd="sng" algn="ctr">
            <a:solidFill>
              <a:srgbClr val="FF6F24"/>
            </a:solidFill>
            <a:prstDash val="solid"/>
            <a:miter lim="800000"/>
          </a:ln>
          <a:effectLst/>
        </p:spPr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9F31DA6-CEAA-2F4D-8B28-C4E6C78171F0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3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B94367-1A60-7F4E-9E2E-B81F341A4DA5}"/>
              </a:ext>
            </a:extLst>
          </p:cNvPr>
          <p:cNvCxnSpPr>
            <a:cxnSpLocks/>
          </p:cNvCxnSpPr>
          <p:nvPr/>
        </p:nvCxnSpPr>
        <p:spPr>
          <a:xfrm>
            <a:off x="5580684" y="1508377"/>
            <a:ext cx="619260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A92E8C-3378-6447-A455-918DC9AE0436}"/>
              </a:ext>
            </a:extLst>
          </p:cNvPr>
          <p:cNvCxnSpPr>
            <a:cxnSpLocks/>
          </p:cNvCxnSpPr>
          <p:nvPr/>
        </p:nvCxnSpPr>
        <p:spPr>
          <a:xfrm>
            <a:off x="5580684" y="4021540"/>
            <a:ext cx="619260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281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93AF95-E2BD-5644-8007-49693E99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6" y="313553"/>
            <a:ext cx="9402660" cy="14677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solidFill>
                  <a:schemeClr val="bg1"/>
                </a:solidFill>
                <a:latin typeface="Franklin Gothic Demi"/>
              </a:rPr>
              <a:t>DDC’s NRP WEBSITE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295975" y="1638938"/>
            <a:ext cx="5551033" cy="3698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https://www1.nyc.gov/site/</a:t>
            </a:r>
            <a:r>
              <a:rPr lang="en-US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ddc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/contracts/not-for-profit-</a:t>
            </a:r>
            <a:r>
              <a:rPr lang="en-US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forms.page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CEB2217-23D7-E44A-B28F-F4376F0145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21" y="1572077"/>
            <a:ext cx="5702778" cy="422341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5C127D-B635-C444-A621-3F0132C044C7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4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34041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93AF95-E2BD-5644-8007-49693E99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6" y="313553"/>
            <a:ext cx="9402660" cy="14677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solidFill>
                  <a:schemeClr val="bg1"/>
                </a:solidFill>
                <a:latin typeface="Franklin Gothic Demi"/>
              </a:rPr>
              <a:t>NRP Legal Requirements: 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295974" y="1638937"/>
            <a:ext cx="10987602" cy="41642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EB6383E-5CE5-CC42-928C-264A5E2FA5D5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5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F0094-64A5-408B-B72F-0D80F4920E37}"/>
              </a:ext>
            </a:extLst>
          </p:cNvPr>
          <p:cNvSpPr/>
          <p:nvPr/>
        </p:nvSpPr>
        <p:spPr>
          <a:xfrm>
            <a:off x="3398596" y="1256615"/>
            <a:ext cx="8165874" cy="4672044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NYS Law on Secured Transactions:      Art. 9 of the Uniform Commercial Code </a:t>
            </a:r>
            <a:r>
              <a:rPr lang="en-US" sz="24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(</a:t>
            </a:r>
            <a:r>
              <a:rPr lang="en-US" sz="240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UCC-1 for Equipment</a:t>
            </a:r>
            <a:r>
              <a:rPr lang="en-US" sz="24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) (DMV Lien for Vehicles)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500" dirty="0">
              <a:solidFill>
                <a:srgbClr val="002FA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NYC Charter &amp; NYC Comptroller Directive #10 </a:t>
            </a:r>
          </a:p>
          <a:p>
            <a:endParaRPr lang="en-US" sz="3500" dirty="0">
              <a:solidFill>
                <a:srgbClr val="002FA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5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NYS Local Finance Law - Section 11</a:t>
            </a:r>
          </a:p>
        </p:txBody>
      </p:sp>
      <p:pic>
        <p:nvPicPr>
          <p:cNvPr id="3" name="Graphic 2" descr="Scales of justice with solid fill">
            <a:extLst>
              <a:ext uri="{FF2B5EF4-FFF2-40B4-BE49-F238E27FC236}">
                <a16:creationId xmlns:a16="http://schemas.microsoft.com/office/drawing/2014/main" id="{B11DBDE2-9E96-4AB1-9D3B-A06260A14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3449" y="2410403"/>
            <a:ext cx="1814961" cy="1814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017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93AF95-E2BD-5644-8007-49693E99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6" y="313553"/>
            <a:ext cx="9402660" cy="14677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solidFill>
                  <a:schemeClr val="bg1"/>
                </a:solidFill>
                <a:latin typeface="Franklin Gothic Demi"/>
              </a:rPr>
              <a:t>Main Contractual Requirements:</a:t>
            </a:r>
          </a:p>
        </p:txBody>
      </p:sp>
      <p:pic>
        <p:nvPicPr>
          <p:cNvPr id="7" name="Graphic 6" descr="Contract with solid fill">
            <a:extLst>
              <a:ext uri="{FF2B5EF4-FFF2-40B4-BE49-F238E27FC236}">
                <a16:creationId xmlns:a16="http://schemas.microsoft.com/office/drawing/2014/main" id="{1DF34119-5FF9-BC42-A45B-5446DC37D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945" y="2056499"/>
            <a:ext cx="2389257" cy="238925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F4270C-A5F4-4746-8A74-A3233AD5937D}"/>
              </a:ext>
            </a:extLst>
          </p:cNvPr>
          <p:cNvSpPr/>
          <p:nvPr/>
        </p:nvSpPr>
        <p:spPr>
          <a:xfrm>
            <a:off x="3449607" y="1360732"/>
            <a:ext cx="7758648" cy="4609762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FA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4034118" y="1828800"/>
            <a:ext cx="6525379" cy="43448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Aft>
                <a:spcPts val="3000"/>
              </a:spcAft>
            </a:pPr>
            <a:r>
              <a:rPr lang="en-US" b="1" dirty="0">
                <a:solidFill>
                  <a:srgbClr val="0000CC"/>
                </a:solidFill>
                <a:latin typeface="Franklin Gothic Book" panose="020B0503020102020204" pitchFamily="34" charset="0"/>
              </a:rPr>
              <a:t>Funding Agreement: </a:t>
            </a:r>
          </a:p>
          <a:p>
            <a:pPr marL="914400" lvl="1" indent="-457200">
              <a:lnSpc>
                <a:spcPct val="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latin typeface="Franklin Gothic Book" panose="020B0503020102020204" pitchFamily="34" charset="0"/>
              </a:rPr>
              <a:t>5 Year Use Required Typically</a:t>
            </a:r>
          </a:p>
          <a:p>
            <a:pPr marL="914400" lvl="1" indent="-457200">
              <a:lnSpc>
                <a:spcPct val="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latin typeface="Franklin Gothic Book" panose="020B0503020102020204" pitchFamily="34" charset="0"/>
              </a:rPr>
              <a:t>City Purpose Covenant</a:t>
            </a:r>
          </a:p>
          <a:p>
            <a:pPr marL="914400" lvl="1" indent="-457200">
              <a:lnSpc>
                <a:spcPct val="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latin typeface="Franklin Gothic Book" panose="020B0503020102020204" pitchFamily="34" charset="0"/>
              </a:rPr>
              <a:t>Non-Discrimination Affirmation</a:t>
            </a:r>
            <a:endParaRPr lang="en-US" b="1" dirty="0">
              <a:solidFill>
                <a:srgbClr val="0000CC"/>
              </a:solidFill>
              <a:latin typeface="Franklin Gothic Book" panose="020B0503020102020204" pitchFamily="34" charset="0"/>
            </a:endParaRPr>
          </a:p>
          <a:p>
            <a:pPr>
              <a:lnSpc>
                <a:spcPct val="50000"/>
              </a:lnSpc>
              <a:spcAft>
                <a:spcPts val="3000"/>
              </a:spcAft>
            </a:pPr>
            <a:r>
              <a:rPr lang="en-US" b="1" dirty="0">
                <a:solidFill>
                  <a:srgbClr val="0000CC"/>
                </a:solidFill>
                <a:latin typeface="Franklin Gothic Book" panose="020B0503020102020204" pitchFamily="34" charset="0"/>
              </a:rPr>
              <a:t>Security Agreement: </a:t>
            </a:r>
          </a:p>
          <a:p>
            <a:pPr marL="914400" lvl="1" indent="-457200">
              <a:lnSpc>
                <a:spcPct val="50000"/>
              </a:lnSpc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CC"/>
                </a:solidFill>
                <a:latin typeface="Franklin Gothic Book" panose="020B0503020102020204" pitchFamily="34" charset="0"/>
              </a:rPr>
              <a:t>Establishes City’s Lien Interest 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09CFDA2-C66F-3A45-8C54-5FB43A1089D9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6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05385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ight Arrow 23">
            <a:extLst>
              <a:ext uri="{FF2B5EF4-FFF2-40B4-BE49-F238E27FC236}">
                <a16:creationId xmlns:a16="http://schemas.microsoft.com/office/drawing/2014/main" id="{319DFB6D-D043-D147-8937-3366739E0E63}"/>
              </a:ext>
            </a:extLst>
          </p:cNvPr>
          <p:cNvSpPr/>
          <p:nvPr/>
        </p:nvSpPr>
        <p:spPr>
          <a:xfrm>
            <a:off x="408960" y="1100378"/>
            <a:ext cx="11437058" cy="5283894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93AF95-E2BD-5644-8007-49693E99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6" y="313553"/>
            <a:ext cx="9402660" cy="146772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solidFill>
                  <a:schemeClr val="bg1"/>
                </a:solidFill>
                <a:latin typeface="Franklin Gothic Demi"/>
              </a:rPr>
              <a:t>The Capital Funding Process: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CF85BD61-B3A0-EE41-8A79-D139C0646464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Franklin Gothic Book"/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Franklin Gothic Book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DF7A85-3AF9-7B40-8089-285CA5A2A107}"/>
              </a:ext>
            </a:extLst>
          </p:cNvPr>
          <p:cNvSpPr/>
          <p:nvPr/>
        </p:nvSpPr>
        <p:spPr>
          <a:xfrm>
            <a:off x="408960" y="2802767"/>
            <a:ext cx="1497332" cy="1904461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Funding Allocation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2EFD8D-0421-464F-9CE2-FEB1E437D6B7}"/>
              </a:ext>
            </a:extLst>
          </p:cNvPr>
          <p:cNvSpPr/>
          <p:nvPr/>
        </p:nvSpPr>
        <p:spPr>
          <a:xfrm>
            <a:off x="2049198" y="2802767"/>
            <a:ext cx="1497332" cy="1904461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Budget &amp; Legal  Review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3AD9A-0CDF-D142-B7F2-4E626D8BC014}"/>
              </a:ext>
            </a:extLst>
          </p:cNvPr>
          <p:cNvSpPr/>
          <p:nvPr/>
        </p:nvSpPr>
        <p:spPr>
          <a:xfrm>
            <a:off x="3707096" y="2802767"/>
            <a:ext cx="1497332" cy="1904461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Pre-CP Review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2D0F9A-4204-3F4F-8E32-B23C874089EB}"/>
              </a:ext>
            </a:extLst>
          </p:cNvPr>
          <p:cNvSpPr/>
          <p:nvPr/>
        </p:nvSpPr>
        <p:spPr>
          <a:xfrm>
            <a:off x="5347334" y="2802767"/>
            <a:ext cx="1497332" cy="1904461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CP Approval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85DBDF-3D16-6541-BDB1-95DA9BC817C4}"/>
              </a:ext>
            </a:extLst>
          </p:cNvPr>
          <p:cNvSpPr/>
          <p:nvPr/>
        </p:nvSpPr>
        <p:spPr>
          <a:xfrm>
            <a:off x="7005232" y="2802767"/>
            <a:ext cx="1497332" cy="1904461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NYC</a:t>
            </a:r>
            <a:br>
              <a:rPr lang="en-US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Comptroller</a:t>
            </a:r>
            <a:br>
              <a:rPr lang="en-US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Registration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B477D7D-D9C1-3E4F-876C-EA36B6F6D162}"/>
              </a:ext>
            </a:extLst>
          </p:cNvPr>
          <p:cNvSpPr/>
          <p:nvPr/>
        </p:nvSpPr>
        <p:spPr>
          <a:xfrm>
            <a:off x="8645470" y="2802767"/>
            <a:ext cx="1497332" cy="1904461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Payment Requisition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252195D-A6FE-AB4C-A494-910878451E43}"/>
              </a:ext>
            </a:extLst>
          </p:cNvPr>
          <p:cNvSpPr/>
          <p:nvPr/>
        </p:nvSpPr>
        <p:spPr>
          <a:xfrm>
            <a:off x="10291538" y="2802766"/>
            <a:ext cx="1554480" cy="1904461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2FA7"/>
              </a:solidFill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ED8E1F-FAB7-C640-A06B-88C98E845FAE}"/>
              </a:ext>
            </a:extLst>
          </p:cNvPr>
          <p:cNvSpPr/>
          <p:nvPr/>
        </p:nvSpPr>
        <p:spPr>
          <a:xfrm>
            <a:off x="10249124" y="3570330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0000CC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Reimbursement</a:t>
            </a:r>
          </a:p>
        </p:txBody>
      </p:sp>
    </p:spTree>
    <p:extLst>
      <p:ext uri="{BB962C8B-B14F-4D97-AF65-F5344CB8AC3E}">
        <p14:creationId xmlns:p14="http://schemas.microsoft.com/office/powerpoint/2010/main" val="180004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 descr="Clipboard Checked with solid fill">
            <a:extLst>
              <a:ext uri="{FF2B5EF4-FFF2-40B4-BE49-F238E27FC236}">
                <a16:creationId xmlns:a16="http://schemas.microsoft.com/office/drawing/2014/main" id="{516BF31C-BB1E-1940-BE7B-627296055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857" y="1910765"/>
            <a:ext cx="2457717" cy="2457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93AF95-E2BD-5644-8007-49693E99D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6" y="313553"/>
            <a:ext cx="9402660" cy="14677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solidFill>
                  <a:schemeClr val="bg1"/>
                </a:solidFill>
                <a:latin typeface="Franklin Gothic Demi"/>
              </a:rPr>
              <a:t>DDC Law’s  3 Checklist Approach:</a:t>
            </a:r>
          </a:p>
          <a:p>
            <a:pPr lvl="0"/>
            <a:r>
              <a:rPr lang="en-US" sz="3600" dirty="0">
                <a:solidFill>
                  <a:schemeClr val="bg1"/>
                </a:solidFill>
                <a:latin typeface="Franklin Gothic Demi"/>
              </a:rPr>
              <a:t> </a:t>
            </a:r>
          </a:p>
          <a:p>
            <a:pPr lvl="0"/>
            <a:endParaRPr lang="en-US" sz="3600" dirty="0">
              <a:solidFill>
                <a:schemeClr val="bg1"/>
              </a:solidFill>
              <a:latin typeface="Franklin Gothic Demi"/>
            </a:endParaRPr>
          </a:p>
          <a:p>
            <a:pPr lvl="0"/>
            <a:endParaRPr lang="en-US" sz="3600" dirty="0">
              <a:solidFill>
                <a:schemeClr val="bg1"/>
              </a:solidFill>
              <a:latin typeface="Franklin Gothic Dem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F4270C-A5F4-4746-8A74-A3233AD5937D}"/>
              </a:ext>
            </a:extLst>
          </p:cNvPr>
          <p:cNvSpPr/>
          <p:nvPr/>
        </p:nvSpPr>
        <p:spPr>
          <a:xfrm>
            <a:off x="3488244" y="1477744"/>
            <a:ext cx="7758648" cy="3789715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002FA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4134118" y="2056499"/>
            <a:ext cx="6825803" cy="3698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  <a:latin typeface="Franklin Gothic Book" panose="020B0503020102020204" pitchFamily="34" charset="0"/>
              </a:rPr>
              <a:t>Budget &amp; Pre-CP Review</a:t>
            </a:r>
          </a:p>
          <a:p>
            <a:pPr marL="457200" lvl="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  <a:latin typeface="Franklin Gothic Book" panose="020B0503020102020204" pitchFamily="34" charset="0"/>
              </a:rPr>
              <a:t>Registration </a:t>
            </a:r>
          </a:p>
          <a:p>
            <a:pPr marL="457200" lvl="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  <a:latin typeface="Franklin Gothic Book" panose="020B0503020102020204" pitchFamily="34" charset="0"/>
              </a:rPr>
              <a:t>Payment</a:t>
            </a:r>
          </a:p>
          <a:p>
            <a:pPr marL="457200" lvl="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C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4637BD-03F7-8947-B80B-82A8E9B20771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8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41720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93AF95-E2BD-5644-8007-49693E99D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60" y="6030220"/>
            <a:ext cx="822960" cy="55255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52F5199-C710-E541-B0BE-7EC7DE57BABA}"/>
              </a:ext>
            </a:extLst>
          </p:cNvPr>
          <p:cNvSpPr txBox="1">
            <a:spLocks/>
          </p:cNvSpPr>
          <p:nvPr/>
        </p:nvSpPr>
        <p:spPr>
          <a:xfrm>
            <a:off x="295976" y="313553"/>
            <a:ext cx="9402660" cy="146772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 baseline="0">
                <a:solidFill>
                  <a:srgbClr val="002FA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sz="3600" dirty="0">
                <a:solidFill>
                  <a:schemeClr val="bg1"/>
                </a:solidFill>
                <a:latin typeface="Franklin Gothic Demi"/>
              </a:rPr>
              <a:t>Five Common Pitfalls:</a:t>
            </a:r>
          </a:p>
          <a:p>
            <a:pPr lvl="0"/>
            <a:r>
              <a:rPr lang="en-US" sz="3600" dirty="0">
                <a:solidFill>
                  <a:schemeClr val="bg1"/>
                </a:solidFill>
                <a:latin typeface="Franklin Gothic Demi"/>
              </a:rPr>
              <a:t> </a:t>
            </a:r>
          </a:p>
          <a:p>
            <a:pPr lvl="0"/>
            <a:endParaRPr lang="en-US" sz="3600" dirty="0">
              <a:solidFill>
                <a:schemeClr val="bg1"/>
              </a:solidFill>
              <a:latin typeface="Franklin Gothic Demi"/>
            </a:endParaRPr>
          </a:p>
          <a:p>
            <a:pPr lvl="0"/>
            <a:endParaRPr lang="en-US" sz="3600" dirty="0">
              <a:solidFill>
                <a:schemeClr val="bg1"/>
              </a:solidFill>
              <a:latin typeface="Franklin Gothic Dem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F4270C-A5F4-4746-8A74-A3233AD5937D}"/>
              </a:ext>
            </a:extLst>
          </p:cNvPr>
          <p:cNvSpPr/>
          <p:nvPr/>
        </p:nvSpPr>
        <p:spPr>
          <a:xfrm>
            <a:off x="3449607" y="1079096"/>
            <a:ext cx="7758648" cy="4819680"/>
          </a:xfrm>
          <a:prstGeom prst="rect">
            <a:avLst/>
          </a:prstGeom>
          <a:solidFill>
            <a:srgbClr val="BFEBFB"/>
          </a:solidFill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Upfront purchase costs ​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Procurement requirements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Non-transferable software ​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Minimally attached equipment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2FA7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UCC lien clearance</a:t>
            </a:r>
          </a:p>
          <a:p>
            <a:endParaRPr lang="en-US" sz="4000" dirty="0">
              <a:solidFill>
                <a:srgbClr val="002FA7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C21C9B7-0E7B-0245-A55C-572E616C4305}"/>
              </a:ext>
            </a:extLst>
          </p:cNvPr>
          <p:cNvSpPr txBox="1">
            <a:spLocks/>
          </p:cNvSpPr>
          <p:nvPr/>
        </p:nvSpPr>
        <p:spPr>
          <a:xfrm>
            <a:off x="4134118" y="2056499"/>
            <a:ext cx="6825803" cy="36985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3500" b="0" i="0" kern="1200" baseline="0">
                <a:solidFill>
                  <a:srgbClr val="002FA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CC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E4637BD-03F7-8947-B80B-82A8E9B20771}"/>
              </a:ext>
            </a:extLst>
          </p:cNvPr>
          <p:cNvSpPr txBox="1">
            <a:spLocks/>
          </p:cNvSpPr>
          <p:nvPr/>
        </p:nvSpPr>
        <p:spPr>
          <a:xfrm>
            <a:off x="8742394" y="6333754"/>
            <a:ext cx="3171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C67B873-6D13-4D4B-BC59-354C09C97A18}" type="slidenum">
              <a:rPr lang="en-US" smtClean="0">
                <a:solidFill>
                  <a:prstClr val="white"/>
                </a:solidFill>
                <a:latin typeface="Franklin Gothic Book"/>
              </a:rPr>
              <a:pPr/>
              <a:t>9</a:t>
            </a:fld>
            <a:endParaRPr lang="en-US" dirty="0">
              <a:solidFill>
                <a:prstClr val="white"/>
              </a:solidFill>
              <a:latin typeface="Franklin Gothic Book"/>
            </a:endParaRPr>
          </a:p>
        </p:txBody>
      </p: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1324BC72-FB7C-495F-8E98-61CE65C5ED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332" y="2320365"/>
            <a:ext cx="1707776" cy="170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11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B983C544CC044498FD4FB9FC06F6DE" ma:contentTypeVersion="10" ma:contentTypeDescription="Create a new document." ma:contentTypeScope="" ma:versionID="f5c8f349429af0850b6c2e57da45f402">
  <xsd:schema xmlns:xsd="http://www.w3.org/2001/XMLSchema" xmlns:xs="http://www.w3.org/2001/XMLSchema" xmlns:p="http://schemas.microsoft.com/office/2006/metadata/properties" xmlns:ns3="7c46f710-4985-499f-84af-0ca1656fba5e" xmlns:ns4="fa5ed9e9-6300-49b9-b59b-f8141c018ff9" targetNamespace="http://schemas.microsoft.com/office/2006/metadata/properties" ma:root="true" ma:fieldsID="76a55e8a81f13a1ea2f149e114561369" ns3:_="" ns4:_="">
    <xsd:import namespace="7c46f710-4985-499f-84af-0ca1656fba5e"/>
    <xsd:import namespace="fa5ed9e9-6300-49b9-b59b-f8141c018ff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46f710-4985-499f-84af-0ca1656fb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5ed9e9-6300-49b9-b59b-f8141c018ff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C3D79E-2DFA-42DC-A818-7BF7438019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407887-14E9-4C63-A823-981B289D7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46f710-4985-499f-84af-0ca1656fba5e"/>
    <ds:schemaRef ds:uri="fa5ed9e9-6300-49b9-b59b-f8141c018f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BDB254-8F16-4B17-8753-34A6E19797CF}">
  <ds:schemaRefs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fa5ed9e9-6300-49b9-b59b-f8141c018ff9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7c46f710-4985-499f-84af-0ca1656fba5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279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Franklin Gothic Demi</vt:lpstr>
      <vt:lpstr>Franklin Gothic Medium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Kaptzis, Irene (DDC)</dc:creator>
  <cp:lastModifiedBy>Tuznik, Kathy (DDC)</cp:lastModifiedBy>
  <cp:revision>19</cp:revision>
  <dcterms:created xsi:type="dcterms:W3CDTF">2021-02-16T23:25:06Z</dcterms:created>
  <dcterms:modified xsi:type="dcterms:W3CDTF">2021-03-01T02:27:26Z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0x010100FAB983C544CC044498FD4FB9FC06F6DE</vt:lpwstr>
  </property>
</Properties>
</file>